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0" r:id="rId7"/>
    <p:sldId id="261" r:id="rId8"/>
    <p:sldId id="262" r:id="rId9"/>
    <p:sldId id="263" r:id="rId10"/>
    <p:sldId id="264"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05.04.2022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05.04.2022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05.04.2022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05.04.2022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05.04.2022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05.04.2022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05.04.2022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jl:30379367.0%2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kk.wikipedia.org/wiki/%D0%AD%D0%BA%D0%BE%D0%BD%D0%BE%D0%BC%D0%B8%D0%BA%D0%B0%D0%BB%D1%8B%D2%9B_%D1%80%D0%B5%D0%BD%D1%82%D0%B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20688"/>
            <a:ext cx="7772400" cy="4032448"/>
          </a:xfrm>
        </p:spPr>
        <p:style>
          <a:lnRef idx="1">
            <a:schemeClr val="accent5"/>
          </a:lnRef>
          <a:fillRef idx="2">
            <a:schemeClr val="accent5"/>
          </a:fillRef>
          <a:effectRef idx="1">
            <a:schemeClr val="accent5"/>
          </a:effectRef>
          <a:fontRef idx="minor">
            <a:schemeClr val="dk1"/>
          </a:fontRef>
        </p:style>
        <p:txBody>
          <a:bodyPr/>
          <a:lstStyle/>
          <a:p>
            <a:r>
              <a:rPr lang="ru-RU" dirty="0" smtClean="0"/>
              <a:t>11-тақырып</a:t>
            </a:r>
            <a:br>
              <a:rPr lang="ru-RU" dirty="0" smtClean="0"/>
            </a:br>
            <a:r>
              <a:rPr lang="ru-RU" dirty="0" smtClean="0"/>
              <a:t>ЭКСПОРТҚА </a:t>
            </a:r>
            <a:r>
              <a:rPr lang="ru-RU" dirty="0"/>
              <a:t>РЕНТА </a:t>
            </a:r>
            <a:r>
              <a:rPr lang="ru-RU" dirty="0" smtClean="0"/>
              <a:t>САЛЫҒЫ.</a:t>
            </a:r>
            <a:br>
              <a:rPr lang="ru-RU" dirty="0" smtClean="0"/>
            </a:br>
            <a:r>
              <a:rPr lang="kk-KZ" dirty="0"/>
              <a:t>ЖЕР ҚОЙНАУЫН ПАЙДАЛАНУШЫЛАРҒА</a:t>
            </a:r>
            <a:r>
              <a:rPr lang="ru-RU" dirty="0"/>
              <a:t/>
            </a:r>
            <a:br>
              <a:rPr lang="ru-RU" dirty="0"/>
            </a:br>
            <a:r>
              <a:rPr lang="kk-KZ" dirty="0"/>
              <a:t>САЛЫҚ </a:t>
            </a:r>
            <a:r>
              <a:rPr lang="kk-KZ" dirty="0" smtClean="0"/>
              <a:t>САЛУ.</a:t>
            </a:r>
            <a:endParaRPr lang="ru-RU" dirty="0"/>
          </a:p>
        </p:txBody>
      </p:sp>
      <p:sp>
        <p:nvSpPr>
          <p:cNvPr id="3" name="Подзаголовок 2"/>
          <p:cNvSpPr>
            <a:spLocks noGrp="1"/>
          </p:cNvSpPr>
          <p:nvPr>
            <p:ph type="subTitle" idx="1"/>
          </p:nvPr>
        </p:nvSpPr>
        <p:spPr>
          <a:xfrm>
            <a:off x="4788024" y="5229200"/>
            <a:ext cx="3816424" cy="1224136"/>
          </a:xfrm>
        </p:spPr>
        <p:txBody>
          <a:bodyPr/>
          <a:lstStyle/>
          <a:p>
            <a:endParaRPr lang="ru-RU" dirty="0"/>
          </a:p>
        </p:txBody>
      </p:sp>
    </p:spTree>
    <p:extLst>
      <p:ext uri="{BB962C8B-B14F-4D97-AF65-F5344CB8AC3E}">
        <p14:creationId xmlns:p14="http://schemas.microsoft.com/office/powerpoint/2010/main" val="2966115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marL="0" indent="0" algn="ctr">
              <a:buNone/>
            </a:pPr>
            <a:r>
              <a:rPr lang="kk-KZ" dirty="0" smtClean="0">
                <a:solidFill>
                  <a:srgbClr val="FF0000"/>
                </a:solidFill>
              </a:rPr>
              <a:t>Салықтық кезең </a:t>
            </a:r>
            <a:endParaRPr lang="ru-RU" dirty="0" smtClean="0">
              <a:solidFill>
                <a:srgbClr val="FF0000"/>
              </a:solidFill>
            </a:endParaRPr>
          </a:p>
          <a:p>
            <a:r>
              <a:rPr lang="kk-KZ" dirty="0" smtClean="0"/>
              <a:t>Экспортқа рента салығы бойынша салықтық кезең күнтiзбелiк тоқсан болып табылады.</a:t>
            </a:r>
          </a:p>
          <a:p>
            <a:pPr marL="0" indent="0">
              <a:buNone/>
            </a:pPr>
            <a:endParaRPr lang="kk-KZ" dirty="0" smtClean="0"/>
          </a:p>
          <a:p>
            <a:pPr marL="0" indent="0" algn="ctr">
              <a:buNone/>
            </a:pPr>
            <a:r>
              <a:rPr lang="kk-KZ" dirty="0" smtClean="0">
                <a:solidFill>
                  <a:srgbClr val="FF0000"/>
                </a:solidFill>
              </a:rPr>
              <a:t>Төлеу мерзімдері</a:t>
            </a:r>
            <a:endParaRPr lang="ru-RU" dirty="0">
              <a:solidFill>
                <a:srgbClr val="FF0000"/>
              </a:solidFill>
            </a:endParaRPr>
          </a:p>
          <a:p>
            <a:r>
              <a:rPr lang="kk-KZ" dirty="0"/>
              <a:t>Салық төлеуші бюджетке салықтың есептелген сомасын салықтық кезеңнен кейінгі екінші айдың 25-күнінен кешіктірмей төлеуге міндетті.</a:t>
            </a:r>
            <a:endParaRPr lang="ru-RU" dirty="0"/>
          </a:p>
          <a:p>
            <a:pPr marL="0" indent="0">
              <a:buNone/>
            </a:pPr>
            <a:r>
              <a:rPr lang="kk-KZ" dirty="0" smtClean="0"/>
              <a:t> </a:t>
            </a:r>
            <a:r>
              <a:rPr lang="kk-KZ" dirty="0"/>
              <a:t> </a:t>
            </a:r>
            <a:endParaRPr lang="ru-RU" dirty="0"/>
          </a:p>
          <a:p>
            <a:pPr algn="ctr"/>
            <a:r>
              <a:rPr lang="kk-KZ" b="1" dirty="0" smtClean="0">
                <a:solidFill>
                  <a:srgbClr val="FF0000"/>
                </a:solidFill>
              </a:rPr>
              <a:t>Салық декларациясы</a:t>
            </a:r>
            <a:r>
              <a:rPr lang="kk-KZ" b="1" dirty="0">
                <a:solidFill>
                  <a:srgbClr val="FF0000"/>
                </a:solidFill>
              </a:rPr>
              <a:t> </a:t>
            </a:r>
            <a:endParaRPr lang="ru-RU" b="1" dirty="0">
              <a:solidFill>
                <a:srgbClr val="FF0000"/>
              </a:solidFill>
            </a:endParaRPr>
          </a:p>
          <a:p>
            <a:r>
              <a:rPr lang="kk-KZ" u="sng" dirty="0">
                <a:hlinkClick r:id="rId2" action="ppaction://hlinkfile"/>
              </a:rPr>
              <a:t>Экспортқа рента салығы бойынша декларация</a:t>
            </a:r>
            <a:r>
              <a:rPr lang="kk-KZ" dirty="0"/>
              <a:t> салық төлеушінің тұрған жеріндегі салық органына салықтық кезеңнен кейінгі екінші айдың 15-күнінен кешіктірілмей тапсырылады.</a:t>
            </a:r>
            <a:endParaRPr lang="ru-RU" dirty="0"/>
          </a:p>
          <a:p>
            <a:endParaRPr lang="ru-RU" dirty="0"/>
          </a:p>
          <a:p>
            <a:endParaRPr lang="ru-RU" dirty="0"/>
          </a:p>
        </p:txBody>
      </p:sp>
    </p:spTree>
    <p:extLst>
      <p:ext uri="{BB962C8B-B14F-4D97-AF65-F5344CB8AC3E}">
        <p14:creationId xmlns:p14="http://schemas.microsoft.com/office/powerpoint/2010/main" val="3260896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936104"/>
          </a:xfrm>
        </p:spPr>
        <p:txBody>
          <a:bodyPr>
            <a:normAutofit fontScale="90000"/>
          </a:bodyPr>
          <a:lstStyle/>
          <a:p>
            <a:r>
              <a:rPr lang="kk-KZ" sz="2000" dirty="0"/>
              <a:t>ЖЕР ҚОЙНАУЫН ПАЙДАЛАНУШЫЛАРҒА</a:t>
            </a:r>
            <a:r>
              <a:rPr lang="ru-RU" sz="2000" dirty="0"/>
              <a:t/>
            </a:r>
            <a:br>
              <a:rPr lang="ru-RU" sz="2000" dirty="0"/>
            </a:br>
            <a:r>
              <a:rPr lang="kk-KZ" sz="2000" dirty="0"/>
              <a:t>САЛЫҚ САЛУ</a:t>
            </a:r>
            <a:r>
              <a:rPr lang="ru-RU" dirty="0"/>
              <a:t/>
            </a:r>
            <a:br>
              <a:rPr lang="ru-RU" dirty="0"/>
            </a:br>
            <a:endParaRPr lang="ru-RU" dirty="0"/>
          </a:p>
        </p:txBody>
      </p:sp>
      <p:sp>
        <p:nvSpPr>
          <p:cNvPr id="3" name="Объект 2"/>
          <p:cNvSpPr>
            <a:spLocks noGrp="1"/>
          </p:cNvSpPr>
          <p:nvPr>
            <p:ph idx="1"/>
          </p:nvPr>
        </p:nvSpPr>
        <p:spPr>
          <a:xfrm>
            <a:off x="457200" y="1124744"/>
            <a:ext cx="8229600" cy="5001419"/>
          </a:xfrm>
        </p:spPr>
        <p:style>
          <a:lnRef idx="1">
            <a:schemeClr val="accent5"/>
          </a:lnRef>
          <a:fillRef idx="2">
            <a:schemeClr val="accent5"/>
          </a:fillRef>
          <a:effectRef idx="1">
            <a:schemeClr val="accent5"/>
          </a:effectRef>
          <a:fontRef idx="minor">
            <a:schemeClr val="dk1"/>
          </a:fontRef>
        </p:style>
        <p:txBody>
          <a:bodyPr>
            <a:normAutofit fontScale="32500" lnSpcReduction="20000"/>
          </a:bodyPr>
          <a:lstStyle/>
          <a:p>
            <a:r>
              <a:rPr lang="kk-KZ" sz="5500" dirty="0"/>
              <a:t>1. Қазақстан Республикасының заңнамасында айқындалған тәртіппен жасалған жер қойнауын пайдалануға арналған келісімшарттардың шеңберінде жер қойнауын пайдалану бойынша операцияларды жүргізу кезінде жер қойнауын пайдаланушылар осы Кодексте белгіленген барлық салықтарды және бюджетке төленетін төлемдерді төлейді.</a:t>
            </a:r>
            <a:endParaRPr lang="ru-RU" sz="5500" dirty="0"/>
          </a:p>
          <a:p>
            <a:r>
              <a:rPr lang="kk-KZ" sz="5500" dirty="0"/>
              <a:t>2. Осы бөлім жер қойнауын пайдаланушылардың арнаулы төлемдері мен салықтары бойынша салықтық міндеттемелерді орындау тәртібін, </a:t>
            </a:r>
            <a:br>
              <a:rPr lang="kk-KZ" sz="5500" dirty="0"/>
            </a:br>
            <a:r>
              <a:rPr lang="kk-KZ" sz="5500" dirty="0"/>
              <a:t>сондай-ақ өнімді бөлу туралы келісімнің (келісімшарттың) шеңберінде жүзеге асырылатын қызмет бойынша салықтық міндеттемелерді орындау ерекшеліктерін белгiлейдi.</a:t>
            </a:r>
            <a:endParaRPr lang="ru-RU" sz="5500" dirty="0"/>
          </a:p>
          <a:p>
            <a:r>
              <a:rPr lang="kk-KZ" sz="5500" dirty="0"/>
              <a:t>3. Жер қойнауын пайдаланушылардың арнаулы төлемдері мен салықтары:</a:t>
            </a:r>
            <a:endParaRPr lang="ru-RU" sz="5500" dirty="0"/>
          </a:p>
          <a:p>
            <a:r>
              <a:rPr lang="kk-KZ" sz="5500" dirty="0"/>
              <a:t>1) қол қою бонусын;</a:t>
            </a:r>
            <a:endParaRPr lang="ru-RU" sz="5500" dirty="0"/>
          </a:p>
          <a:p>
            <a:r>
              <a:rPr lang="kk-KZ" sz="5500" dirty="0"/>
              <a:t>2) тарихи шығындарды өтеу бойынша төлемді;</a:t>
            </a:r>
            <a:endParaRPr lang="ru-RU" sz="5500" dirty="0"/>
          </a:p>
          <a:p>
            <a:r>
              <a:rPr lang="kk-KZ" sz="5500" dirty="0"/>
              <a:t>3) жер қойнауын пайдалануға баламалы салықты;</a:t>
            </a:r>
            <a:endParaRPr lang="ru-RU" sz="5500" dirty="0"/>
          </a:p>
          <a:p>
            <a:r>
              <a:rPr lang="kk-KZ" sz="5500" dirty="0"/>
              <a:t>4) роялтиді;</a:t>
            </a:r>
            <a:endParaRPr lang="ru-RU" sz="5500" dirty="0"/>
          </a:p>
          <a:p>
            <a:r>
              <a:rPr lang="kk-KZ" sz="5500" dirty="0"/>
              <a:t>5) Қазақстан Республикасының өнімді бөлу бойынша үлесін;</a:t>
            </a:r>
            <a:endParaRPr lang="ru-RU" sz="5500" dirty="0"/>
          </a:p>
          <a:p>
            <a:r>
              <a:rPr lang="kk-KZ" sz="5500" dirty="0"/>
              <a:t>6) пайдалы қазбаларды өндiру салығын;</a:t>
            </a:r>
            <a:endParaRPr lang="ru-RU" sz="5500" dirty="0"/>
          </a:p>
          <a:p>
            <a:r>
              <a:rPr lang="kk-KZ" sz="5500" dirty="0"/>
              <a:t>7) үстеме пайда салығын қамтиды.</a:t>
            </a:r>
            <a:endParaRPr lang="ru-RU" sz="5500" dirty="0"/>
          </a:p>
          <a:p>
            <a:endParaRPr lang="ru-RU" dirty="0"/>
          </a:p>
        </p:txBody>
      </p:sp>
    </p:spTree>
    <p:extLst>
      <p:ext uri="{BB962C8B-B14F-4D97-AF65-F5344CB8AC3E}">
        <p14:creationId xmlns:p14="http://schemas.microsoft.com/office/powerpoint/2010/main" val="2604088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Autofit/>
          </a:bodyPr>
          <a:lstStyle/>
          <a:p>
            <a:r>
              <a:rPr lang="kk-KZ" sz="2000" b="1" dirty="0"/>
              <a:t>Лекция мақсаты:</a:t>
            </a:r>
            <a:r>
              <a:rPr lang="kk-KZ" sz="2000" dirty="0"/>
              <a:t> </a:t>
            </a:r>
            <a:r>
              <a:rPr lang="kk-KZ" sz="2000" b="1" dirty="0"/>
              <a:t> </a:t>
            </a:r>
            <a:r>
              <a:rPr lang="kk-KZ" sz="2000" dirty="0"/>
              <a:t>Экспортқа рента салығын төлеушілер  мен жер қойнауын пайдаланушыларға салық салудың  жалпы мазмұнына салық жүйесіндегі   роліне толық түсінік беру</a:t>
            </a:r>
            <a:r>
              <a:rPr lang="ru-RU" sz="2000" dirty="0"/>
              <a:t/>
            </a:r>
            <a:br>
              <a:rPr lang="ru-RU" sz="2000" dirty="0"/>
            </a:b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0" indent="0">
              <a:buNone/>
            </a:pPr>
            <a:r>
              <a:rPr lang="kk-KZ" b="1" dirty="0" smtClean="0"/>
              <a:t>     Лекция </a:t>
            </a:r>
            <a:r>
              <a:rPr lang="kk-KZ" b="1" dirty="0"/>
              <a:t>сұрақтары</a:t>
            </a:r>
            <a:r>
              <a:rPr lang="kk-KZ" dirty="0"/>
              <a:t>:</a:t>
            </a:r>
            <a:endParaRPr lang="ru-RU" dirty="0"/>
          </a:p>
          <a:p>
            <a:r>
              <a:rPr lang="kk-KZ" dirty="0"/>
              <a:t>       1.Экспортқа  р</a:t>
            </a:r>
            <a:r>
              <a:rPr lang="ru-RU" dirty="0" err="1"/>
              <a:t>ента</a:t>
            </a:r>
            <a:r>
              <a:rPr lang="ru-RU" dirty="0"/>
              <a:t> </a:t>
            </a:r>
            <a:r>
              <a:rPr lang="ru-RU" dirty="0" err="1"/>
              <a:t>салығының</a:t>
            </a:r>
            <a:r>
              <a:rPr lang="ru-RU" dirty="0"/>
              <a:t> </a:t>
            </a:r>
            <a:r>
              <a:rPr lang="ru-RU" dirty="0" err="1"/>
              <a:t>талаптары</a:t>
            </a:r>
            <a:r>
              <a:rPr lang="ru-RU" dirty="0"/>
              <a:t> </a:t>
            </a:r>
            <a:r>
              <a:rPr lang="ru-RU" dirty="0" err="1"/>
              <a:t>және</a:t>
            </a:r>
            <a:r>
              <a:rPr lang="ru-RU" dirty="0"/>
              <a:t> </a:t>
            </a:r>
            <a:r>
              <a:rPr lang="ru-RU" dirty="0" err="1"/>
              <a:t>экономикалық</a:t>
            </a:r>
            <a:r>
              <a:rPr lang="ru-RU" dirty="0"/>
              <a:t> </a:t>
            </a:r>
            <a:r>
              <a:rPr lang="ru-RU" dirty="0" err="1"/>
              <a:t>мазмұны</a:t>
            </a:r>
            <a:r>
              <a:rPr lang="ru-RU" dirty="0"/>
              <a:t>.   </a:t>
            </a:r>
          </a:p>
          <a:p>
            <a:r>
              <a:rPr lang="kk-KZ" dirty="0"/>
              <a:t>      2. ҚР жер қойнауын пайдаланушылар төлемдері және  салықтарына жалпы сипаттама. </a:t>
            </a:r>
            <a:endParaRPr lang="ru-RU" dirty="0"/>
          </a:p>
          <a:p>
            <a:r>
              <a:rPr lang="kk-KZ" dirty="0"/>
              <a:t>            3.Пайдалы қазбаларға салынатын салықтардың экономикалық мазмұны. </a:t>
            </a:r>
            <a:endParaRPr lang="ru-RU" dirty="0"/>
          </a:p>
          <a:p>
            <a:r>
              <a:rPr lang="kk-KZ" dirty="0"/>
              <a:t>            4.Үстеме пайда салығының ролі және экономикалық мазмұны.</a:t>
            </a:r>
            <a:endParaRPr lang="ru-RU" dirty="0"/>
          </a:p>
          <a:p>
            <a:endParaRPr lang="ru-RU" dirty="0"/>
          </a:p>
        </p:txBody>
      </p:sp>
    </p:spTree>
    <p:extLst>
      <p:ext uri="{BB962C8B-B14F-4D97-AF65-F5344CB8AC3E}">
        <p14:creationId xmlns:p14="http://schemas.microsoft.com/office/powerpoint/2010/main" val="773195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457200" y="1600200"/>
            <a:ext cx="8229600" cy="3412975"/>
          </a:xfrm>
          <a:ln/>
        </p:spPr>
        <p:style>
          <a:lnRef idx="1">
            <a:schemeClr val="accent5"/>
          </a:lnRef>
          <a:fillRef idx="2">
            <a:schemeClr val="accent5"/>
          </a:fillRef>
          <a:effectRef idx="1">
            <a:schemeClr val="accent5"/>
          </a:effectRef>
          <a:fontRef idx="minor">
            <a:schemeClr val="dk1"/>
          </a:fontRef>
        </p:style>
        <p:txBody>
          <a:bodyPr>
            <a:normAutofit/>
          </a:bodyPr>
          <a:lstStyle/>
          <a:p>
            <a:pPr marL="0" indent="0" eaLnBrk="0" fontAlgn="base" hangingPunct="0">
              <a:spcBef>
                <a:spcPct val="0"/>
              </a:spcBef>
              <a:spcAft>
                <a:spcPct val="0"/>
              </a:spcAft>
              <a:buNone/>
            </a:pPr>
            <a:r>
              <a:rPr lang="ru-RU" sz="2400" b="1" dirty="0" smtClean="0">
                <a:solidFill>
                  <a:schemeClr val="tx2">
                    <a:lumMod val="50000"/>
                    <a:lumOff val="50000"/>
                  </a:schemeClr>
                </a:solidFill>
                <a:latin typeface="Times New Roman" panose="02020603050405020304" pitchFamily="18" charset="0"/>
                <a:cs typeface="Times New Roman" panose="02020603050405020304" pitchFamily="18" charset="0"/>
              </a:rPr>
              <a:t>      Рента </a:t>
            </a:r>
            <a:r>
              <a:rPr lang="ru-RU" sz="2400" b="1" dirty="0">
                <a:solidFill>
                  <a:schemeClr val="tx2">
                    <a:lumMod val="50000"/>
                    <a:lumOff val="50000"/>
                  </a:schemeClr>
                </a:solidFill>
                <a:latin typeface="Times New Roman" panose="02020603050405020304" pitchFamily="18" charset="0"/>
                <a:cs typeface="Times New Roman" panose="02020603050405020304" pitchFamily="18" charset="0"/>
              </a:rPr>
              <a:t>(фр. </a:t>
            </a:r>
            <a:r>
              <a:rPr lang="en-US" sz="2400" b="1" dirty="0" err="1">
                <a:solidFill>
                  <a:schemeClr val="tx2">
                    <a:lumMod val="50000"/>
                    <a:lumOff val="50000"/>
                  </a:schemeClr>
                </a:solidFill>
                <a:latin typeface="Times New Roman" panose="02020603050405020304" pitchFamily="18" charset="0"/>
                <a:cs typeface="Times New Roman" panose="02020603050405020304" pitchFamily="18" charset="0"/>
              </a:rPr>
              <a:t>rente</a:t>
            </a:r>
            <a:r>
              <a:rPr lang="en-US" sz="2400" b="1" dirty="0">
                <a:solidFill>
                  <a:schemeClr val="tx2">
                    <a:lumMod val="50000"/>
                    <a:lumOff val="50000"/>
                  </a:schemeClr>
                </a:solidFill>
                <a:latin typeface="Times New Roman" panose="02020603050405020304" pitchFamily="18" charset="0"/>
                <a:cs typeface="Times New Roman" panose="02020603050405020304" pitchFamily="18" charset="0"/>
              </a:rPr>
              <a:t> — </a:t>
            </a:r>
            <a:r>
              <a:rPr lang="ru-RU" sz="2400" b="1" dirty="0" err="1">
                <a:solidFill>
                  <a:schemeClr val="tx2">
                    <a:lumMod val="50000"/>
                    <a:lumOff val="50000"/>
                  </a:schemeClr>
                </a:solidFill>
                <a:latin typeface="Times New Roman" panose="02020603050405020304" pitchFamily="18" charset="0"/>
                <a:cs typeface="Times New Roman" panose="02020603050405020304" pitchFamily="18" charset="0"/>
              </a:rPr>
              <a:t>табыс</a:t>
            </a:r>
            <a:r>
              <a:rPr lang="ru-RU" sz="2400" b="1" dirty="0">
                <a:solidFill>
                  <a:schemeClr val="tx2">
                    <a:lumMod val="50000"/>
                    <a:lumOff val="50000"/>
                  </a:schemeClr>
                </a:solidFill>
                <a:latin typeface="Times New Roman" panose="02020603050405020304" pitchFamily="18" charset="0"/>
                <a:cs typeface="Times New Roman" panose="02020603050405020304" pitchFamily="18" charset="0"/>
              </a:rPr>
              <a:t> </a:t>
            </a:r>
            <a:r>
              <a:rPr lang="ru-RU" sz="2400" b="1" dirty="0" err="1">
                <a:solidFill>
                  <a:schemeClr val="tx2">
                    <a:lumMod val="50000"/>
                    <a:lumOff val="50000"/>
                  </a:schemeClr>
                </a:solidFill>
                <a:latin typeface="Times New Roman" panose="02020603050405020304" pitchFamily="18" charset="0"/>
                <a:cs typeface="Times New Roman" panose="02020603050405020304" pitchFamily="18" charset="0"/>
              </a:rPr>
              <a:t>әкелу</a:t>
            </a:r>
            <a:r>
              <a:rPr lang="ru-RU" sz="2400" b="1" dirty="0">
                <a:solidFill>
                  <a:schemeClr val="tx2">
                    <a:lumMod val="50000"/>
                    <a:lumOff val="50000"/>
                  </a:schemeClr>
                </a:solidFill>
                <a:latin typeface="Times New Roman" panose="02020603050405020304" pitchFamily="18" charset="0"/>
                <a:cs typeface="Times New Roman" panose="02020603050405020304" pitchFamily="18" charset="0"/>
              </a:rPr>
              <a:t>) </a:t>
            </a:r>
            <a:r>
              <a:rPr lang="ru-RU" sz="2400" b="1" dirty="0" err="1">
                <a:solidFill>
                  <a:schemeClr val="tx2">
                    <a:lumMod val="50000"/>
                    <a:lumOff val="50000"/>
                  </a:schemeClr>
                </a:solidFill>
                <a:latin typeface="Times New Roman" panose="02020603050405020304" pitchFamily="18" charset="0"/>
                <a:cs typeface="Times New Roman" panose="02020603050405020304" pitchFamily="18" charset="0"/>
              </a:rPr>
              <a:t>сөзіне</a:t>
            </a:r>
            <a:r>
              <a:rPr lang="ru-RU" sz="2400" b="1" dirty="0">
                <a:solidFill>
                  <a:schemeClr val="tx2">
                    <a:lumMod val="50000"/>
                    <a:lumOff val="50000"/>
                  </a:schemeClr>
                </a:solidFill>
                <a:latin typeface="Times New Roman" panose="02020603050405020304" pitchFamily="18" charset="0"/>
                <a:cs typeface="Times New Roman" panose="02020603050405020304" pitchFamily="18" charset="0"/>
              </a:rPr>
              <a:t> </a:t>
            </a:r>
            <a:r>
              <a:rPr lang="ru-RU" sz="2400" b="1" dirty="0" err="1">
                <a:solidFill>
                  <a:schemeClr val="tx2">
                    <a:lumMod val="50000"/>
                    <a:lumOff val="50000"/>
                  </a:schemeClr>
                </a:solidFill>
                <a:latin typeface="Times New Roman" panose="02020603050405020304" pitchFamily="18" charset="0"/>
                <a:cs typeface="Times New Roman" panose="02020603050405020304" pitchFamily="18" charset="0"/>
              </a:rPr>
              <a:t>бірнеше</a:t>
            </a:r>
            <a:r>
              <a:rPr lang="ru-RU" sz="2400" b="1" dirty="0">
                <a:solidFill>
                  <a:schemeClr val="tx2">
                    <a:lumMod val="50000"/>
                    <a:lumOff val="50000"/>
                  </a:schemeClr>
                </a:solidFill>
                <a:latin typeface="Times New Roman" panose="02020603050405020304" pitchFamily="18" charset="0"/>
                <a:cs typeface="Times New Roman" panose="02020603050405020304" pitchFamily="18" charset="0"/>
              </a:rPr>
              <a:t> </a:t>
            </a:r>
            <a:r>
              <a:rPr lang="ru-RU" sz="2400" b="1" dirty="0" err="1">
                <a:solidFill>
                  <a:schemeClr val="tx2">
                    <a:lumMod val="50000"/>
                    <a:lumOff val="50000"/>
                  </a:schemeClr>
                </a:solidFill>
                <a:latin typeface="Times New Roman" panose="02020603050405020304" pitchFamily="18" charset="0"/>
                <a:cs typeface="Times New Roman" panose="02020603050405020304" pitchFamily="18" charset="0"/>
              </a:rPr>
              <a:t>мағына</a:t>
            </a:r>
            <a:r>
              <a:rPr lang="ru-RU" sz="2400" b="1" dirty="0">
                <a:solidFill>
                  <a:schemeClr val="tx2">
                    <a:lumMod val="50000"/>
                    <a:lumOff val="50000"/>
                  </a:schemeClr>
                </a:solidFill>
                <a:latin typeface="Times New Roman" panose="02020603050405020304" pitchFamily="18" charset="0"/>
                <a:cs typeface="Times New Roman" panose="02020603050405020304" pitchFamily="18" charset="0"/>
              </a:rPr>
              <a:t> </a:t>
            </a:r>
            <a:r>
              <a:rPr lang="ru-RU" sz="2400" b="1" dirty="0" err="1">
                <a:solidFill>
                  <a:schemeClr val="tx2">
                    <a:lumMod val="50000"/>
                    <a:lumOff val="50000"/>
                  </a:schemeClr>
                </a:solidFill>
                <a:latin typeface="Times New Roman" panose="02020603050405020304" pitchFamily="18" charset="0"/>
                <a:cs typeface="Times New Roman" panose="02020603050405020304" pitchFamily="18" charset="0"/>
              </a:rPr>
              <a:t>беруі</a:t>
            </a:r>
            <a:r>
              <a:rPr lang="ru-RU" sz="2400" b="1" dirty="0">
                <a:solidFill>
                  <a:schemeClr val="tx2">
                    <a:lumMod val="50000"/>
                    <a:lumOff val="50000"/>
                  </a:schemeClr>
                </a:solidFill>
                <a:latin typeface="Times New Roman" panose="02020603050405020304" pitchFamily="18" charset="0"/>
                <a:cs typeface="Times New Roman" panose="02020603050405020304" pitchFamily="18" charset="0"/>
              </a:rPr>
              <a:t> </a:t>
            </a:r>
            <a:r>
              <a:rPr lang="ru-RU" sz="2400" b="1" dirty="0" err="1" smtClean="0">
                <a:solidFill>
                  <a:schemeClr val="tx2">
                    <a:lumMod val="50000"/>
                    <a:lumOff val="50000"/>
                  </a:schemeClr>
                </a:solidFill>
                <a:latin typeface="Times New Roman" panose="02020603050405020304" pitchFamily="18" charset="0"/>
                <a:cs typeface="Times New Roman" panose="02020603050405020304" pitchFamily="18" charset="0"/>
              </a:rPr>
              <a:t>мүмкін</a:t>
            </a:r>
            <a:r>
              <a:rPr lang="ru-RU" sz="2400" b="1" dirty="0" smtClean="0">
                <a:solidFill>
                  <a:srgbClr val="FF0000"/>
                </a:solidFill>
                <a:latin typeface="Times New Roman" panose="02020603050405020304" pitchFamily="18" charset="0"/>
                <a:cs typeface="Times New Roman" panose="02020603050405020304" pitchFamily="18" charset="0"/>
              </a:rPr>
              <a:t>:</a:t>
            </a:r>
            <a:endParaRPr lang="kk-KZ" altLang="ru-RU" sz="2400" u="sng" dirty="0">
              <a:solidFill>
                <a:srgbClr val="0B0080"/>
              </a:solidFill>
              <a:latin typeface="Times New Roman" panose="02020603050405020304" pitchFamily="18" charset="0"/>
              <a:cs typeface="Times New Roman" panose="02020603050405020304" pitchFamily="18" charset="0"/>
              <a:hlinkClick r:id="rId2"/>
            </a:endParaRPr>
          </a:p>
          <a:p>
            <a:pPr marL="0" indent="0" eaLnBrk="0" fontAlgn="base" hangingPunct="0">
              <a:spcBef>
                <a:spcPct val="0"/>
              </a:spcBef>
              <a:spcAft>
                <a:spcPct val="0"/>
              </a:spcAft>
              <a:buNone/>
            </a:pPr>
            <a:r>
              <a:rPr lang="kk-KZ" altLang="ru-RU" sz="2400" b="1" dirty="0">
                <a:solidFill>
                  <a:schemeClr val="bg1"/>
                </a:solidFill>
                <a:latin typeface="Times New Roman" panose="02020603050405020304" pitchFamily="18" charset="0"/>
                <a:cs typeface="Times New Roman" panose="02020603050405020304" pitchFamily="18" charset="0"/>
                <a:hlinkClick r:id="rId2"/>
              </a:rPr>
              <a:t>Экспорт (лат. </a:t>
            </a:r>
            <a:r>
              <a:rPr lang="en-US" altLang="ru-RU" sz="2400" b="1" dirty="0" err="1">
                <a:solidFill>
                  <a:schemeClr val="bg1"/>
                </a:solidFill>
                <a:latin typeface="Times New Roman" panose="02020603050405020304" pitchFamily="18" charset="0"/>
                <a:cs typeface="Times New Roman" panose="02020603050405020304" pitchFamily="18" charset="0"/>
                <a:hlinkClick r:id="rId2"/>
              </a:rPr>
              <a:t>exportare</a:t>
            </a:r>
            <a:r>
              <a:rPr lang="en-US" altLang="ru-RU" sz="2400" b="1" dirty="0">
                <a:solidFill>
                  <a:schemeClr val="bg1"/>
                </a:solidFill>
                <a:latin typeface="Times New Roman" panose="02020603050405020304" pitchFamily="18" charset="0"/>
                <a:cs typeface="Times New Roman" panose="02020603050405020304" pitchFamily="18" charset="0"/>
                <a:hlinkClick r:id="rId2"/>
              </a:rPr>
              <a:t> – </a:t>
            </a:r>
            <a:r>
              <a:rPr lang="kk-KZ" altLang="ru-RU" sz="2400" b="1" dirty="0">
                <a:solidFill>
                  <a:schemeClr val="bg1"/>
                </a:solidFill>
                <a:latin typeface="Times New Roman" panose="02020603050405020304" pitchFamily="18" charset="0"/>
                <a:cs typeface="Times New Roman" panose="02020603050405020304" pitchFamily="18" charset="0"/>
                <a:hlinkClick r:id="rId2"/>
              </a:rPr>
              <a:t>шығару‚ әкету) – тауарды‚ капиталды‚ жұмыстарды‚ қызметтерді‚ зияткерлік қызмет нәтижелерін‚ соның ішінде оларға айрықша құқықтарды сыртқы нарықтарға өткізу үшін шетелге әкету. </a:t>
            </a:r>
            <a:endParaRPr lang="kk-KZ" altLang="ru-RU" sz="2400" b="1" dirty="0" smtClean="0">
              <a:solidFill>
                <a:schemeClr val="bg1"/>
              </a:solidFill>
              <a:latin typeface="Times New Roman" panose="02020603050405020304" pitchFamily="18" charset="0"/>
              <a:cs typeface="Times New Roman" panose="02020603050405020304" pitchFamily="18" charset="0"/>
              <a:hlinkClick r:id="rId2"/>
            </a:endParaRPr>
          </a:p>
          <a:p>
            <a:pPr marL="0" indent="0" eaLnBrk="0" fontAlgn="base" hangingPunct="0">
              <a:spcBef>
                <a:spcPct val="0"/>
              </a:spcBef>
              <a:spcAft>
                <a:spcPct val="0"/>
              </a:spcAft>
              <a:buNone/>
            </a:pPr>
            <a:endParaRPr lang="kk-KZ" altLang="ru-RU" u="sng" dirty="0">
              <a:solidFill>
                <a:srgbClr val="0B0080"/>
              </a:solidFill>
              <a:latin typeface="Times New Roman" panose="02020603050405020304" pitchFamily="18" charset="0"/>
              <a:cs typeface="Times New Roman" panose="02020603050405020304" pitchFamily="18" charset="0"/>
              <a:hlinkClick r:id="rId2"/>
            </a:endParaRPr>
          </a:p>
        </p:txBody>
      </p:sp>
    </p:spTree>
    <p:extLst>
      <p:ext uri="{BB962C8B-B14F-4D97-AF65-F5344CB8AC3E}">
        <p14:creationId xmlns:p14="http://schemas.microsoft.com/office/powerpoint/2010/main" val="578526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5"/>
          </a:fillRef>
          <a:effectRef idx="1">
            <a:schemeClr val="accent5"/>
          </a:effectRef>
          <a:fontRef idx="minor">
            <a:schemeClr val="lt1"/>
          </a:fontRef>
        </p:style>
        <p:txBody>
          <a:bodyPr/>
          <a:lstStyle/>
          <a:p>
            <a:r>
              <a:rPr lang="ru-RU" dirty="0" smtClean="0"/>
              <a:t>Рента </a:t>
            </a:r>
            <a:r>
              <a:rPr lang="ru-RU" dirty="0" err="1" smtClean="0"/>
              <a:t>салығының</a:t>
            </a:r>
            <a:r>
              <a:rPr lang="ru-RU" dirty="0" smtClean="0"/>
              <a:t> </a:t>
            </a:r>
            <a:r>
              <a:rPr lang="ru-RU" dirty="0" err="1" smtClean="0"/>
              <a:t>субъектілері</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kk-KZ" dirty="0" smtClean="0"/>
              <a:t>1</a:t>
            </a:r>
            <a:r>
              <a:rPr lang="ru-RU" dirty="0" smtClean="0"/>
              <a:t>) </a:t>
            </a:r>
            <a:r>
              <a:rPr lang="kk-KZ" dirty="0" smtClean="0"/>
              <a:t>шикі </a:t>
            </a:r>
            <a:r>
              <a:rPr lang="kk-KZ" dirty="0"/>
              <a:t>мұнайды және шикі мұнай өнімдерін экспортқа өткiзетiн жеке және заңды тұлғалар экспортқа рента салығын төлеушілер болып табылады</a:t>
            </a:r>
            <a:r>
              <a:rPr lang="kk-KZ" dirty="0" smtClean="0"/>
              <a:t>.</a:t>
            </a:r>
          </a:p>
          <a:p>
            <a:r>
              <a:rPr lang="kk-KZ" dirty="0"/>
              <a:t>2) көмiрді экспортқа өткізетін жеке және заңды тұлғалар экспортқа рента салығын төлеушілер болып танылады.</a:t>
            </a:r>
            <a:endParaRPr lang="ru-RU" dirty="0"/>
          </a:p>
          <a:p>
            <a:endParaRPr lang="ru-RU" dirty="0"/>
          </a:p>
        </p:txBody>
      </p:sp>
    </p:spTree>
    <p:extLst>
      <p:ext uri="{BB962C8B-B14F-4D97-AF65-F5344CB8AC3E}">
        <p14:creationId xmlns:p14="http://schemas.microsoft.com/office/powerpoint/2010/main" val="3534617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600" dirty="0" smtClean="0"/>
              <a:t>Салық </a:t>
            </a:r>
            <a:r>
              <a:rPr lang="kk-KZ" sz="3600" dirty="0"/>
              <a:t>салу </a:t>
            </a:r>
            <a:r>
              <a:rPr lang="kk-KZ" sz="3600" dirty="0" smtClean="0"/>
              <a:t>объектiсi </a:t>
            </a:r>
            <a:r>
              <a:rPr lang="ru-RU" sz="3600" dirty="0" smtClean="0"/>
              <a:t>(</a:t>
            </a:r>
            <a:r>
              <a:rPr lang="kk-KZ" sz="3600" dirty="0" smtClean="0"/>
              <a:t>ҚР СК714-бап</a:t>
            </a:r>
            <a:r>
              <a:rPr lang="kk-KZ" sz="3600" dirty="0"/>
              <a:t>. </a:t>
            </a:r>
            <a:r>
              <a:rPr lang="ru-RU" sz="3600" dirty="0" smtClean="0"/>
              <a:t>)</a:t>
            </a:r>
            <a:r>
              <a:rPr lang="ru-RU" dirty="0"/>
              <a:t/>
            </a:r>
            <a:br>
              <a:rPr lang="ru-RU" dirty="0"/>
            </a:br>
            <a:endParaRPr lang="ru-RU" dirty="0"/>
          </a:p>
        </p:txBody>
      </p:sp>
      <p:sp>
        <p:nvSpPr>
          <p:cNvPr id="3" name="Объект 2"/>
          <p:cNvSpPr>
            <a:spLocks noGrp="1"/>
          </p:cNvSpPr>
          <p:nvPr>
            <p:ph idx="1"/>
          </p:nvPr>
        </p:nvSpPr>
        <p:spPr>
          <a:xfrm>
            <a:off x="457200" y="1196752"/>
            <a:ext cx="8229600" cy="4929411"/>
          </a:xfrm>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r>
              <a:rPr lang="kk-KZ" dirty="0"/>
              <a:t> </a:t>
            </a:r>
            <a:endParaRPr lang="ru-RU" dirty="0"/>
          </a:p>
          <a:p>
            <a:r>
              <a:rPr lang="kk-KZ" dirty="0"/>
              <a:t>Жер қойнауын пайдаланушы салықтық міндеттемені орындау есебіне заттай нысанда берген пайдалы қазбалардың экспортқа өткізілетін және мемлекет атынан алушы немесе осындай өткізуге мемлекет атынан алушы уәкілеттік берген тұлға өткізетін көлемдерді қоспағанда, экспортқа өткізілетін шикі мұнайдың және шикі мұнай өнімдерінің, көмірдің көлемі экспортқа рента салығын салу объектісі болып табылады. Осы Кодекстің осы бөлімінің және 23-бөлімінің мақсаттары үшін экспорт деп:</a:t>
            </a:r>
            <a:endParaRPr lang="ru-RU" dirty="0"/>
          </a:p>
          <a:p>
            <a:r>
              <a:rPr lang="kk-KZ" dirty="0"/>
              <a:t>1) Қазақстан Республикасының аумағынан Еуразиялық экономикалық одақтың кеден заңнамасына және (немесе) Қазақстан Республикасының кеден заңнамасына сәйкес экспорттың кедендік рәсімінде жүзеге асырылатын тауарларды әкету;</a:t>
            </a:r>
            <a:endParaRPr lang="ru-RU" dirty="0"/>
          </a:p>
          <a:p>
            <a:r>
              <a:rPr lang="kk-KZ" dirty="0"/>
              <a:t>2) тауарларды Қазақстан Республикасының аумағынан Еуразиялық экономикалық одаққа мүше басқа мемлекеттің аумағына әкету;</a:t>
            </a:r>
            <a:endParaRPr lang="ru-RU" dirty="0"/>
          </a:p>
          <a:p>
            <a:r>
              <a:rPr lang="kk-KZ" dirty="0"/>
              <a:t>3) Қазақстан Республикасының аумағынан Еуразиялық экономикалық одаққа мүше мемлекеттің аумағына қайта өңдеу үшін бұрын әкетілген </a:t>
            </a:r>
            <a:br>
              <a:rPr lang="kk-KZ" dirty="0"/>
            </a:br>
            <a:r>
              <a:rPr lang="kk-KZ" dirty="0"/>
              <a:t>алыс-берiс шикiзатының қайта өңдеу өнімдерін Еуразиялық экономикалық одаққа мүше басқа мемлекеттің аумағында өткізу түсініледі.</a:t>
            </a:r>
            <a:endParaRPr lang="ru-RU" dirty="0"/>
          </a:p>
          <a:p>
            <a:endParaRPr lang="ru-RU" dirty="0"/>
          </a:p>
        </p:txBody>
      </p:sp>
    </p:spTree>
    <p:extLst>
      <p:ext uri="{BB962C8B-B14F-4D97-AF65-F5344CB8AC3E}">
        <p14:creationId xmlns:p14="http://schemas.microsoft.com/office/powerpoint/2010/main" val="580286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229600" cy="868958"/>
          </a:xfrm>
        </p:spPr>
        <p:style>
          <a:lnRef idx="3">
            <a:schemeClr val="lt1"/>
          </a:lnRef>
          <a:fillRef idx="1">
            <a:schemeClr val="accent5"/>
          </a:fillRef>
          <a:effectRef idx="1">
            <a:schemeClr val="accent5"/>
          </a:effectRef>
          <a:fontRef idx="minor">
            <a:schemeClr val="lt1"/>
          </a:fontRef>
        </p:style>
        <p:txBody>
          <a:bodyPr>
            <a:noAutofit/>
          </a:bodyPr>
          <a:lstStyle/>
          <a:p>
            <a:r>
              <a:rPr lang="kk-KZ" sz="3200" dirty="0"/>
              <a:t>Есептеу тәртібі  ҚР СК 715-бап. </a:t>
            </a:r>
            <a:r>
              <a:rPr lang="ru-RU" sz="3200" dirty="0"/>
              <a:t/>
            </a:r>
            <a:br>
              <a:rPr lang="ru-RU" sz="3200" dirty="0"/>
            </a:b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r>
              <a:rPr lang="kk-KZ" dirty="0"/>
              <a:t> </a:t>
            </a:r>
            <a:r>
              <a:rPr lang="kk-KZ" dirty="0" smtClean="0"/>
              <a:t>Экспортқа </a:t>
            </a:r>
            <a:r>
              <a:rPr lang="kk-KZ" dirty="0"/>
              <a:t>іс жүзінде өткізілетін шикі мұнайдың және шикі мұнай өнімдерінің көлемі </a:t>
            </a:r>
            <a:r>
              <a:rPr lang="kk-KZ" dirty="0" smtClean="0"/>
              <a:t>әлемдік </a:t>
            </a:r>
            <a:r>
              <a:rPr lang="kk-KZ" dirty="0"/>
              <a:t>баға негізінде есептелген, экспортталатын шикі мұнайдың және шикі мұнай өнімдерінің құны шикі мұнай және шикі мұнай өнімдері бойынша экспортқа рента салығын есептеу үшін </a:t>
            </a:r>
            <a:r>
              <a:rPr lang="kk-KZ" dirty="0">
                <a:solidFill>
                  <a:srgbClr val="FF0000"/>
                </a:solidFill>
              </a:rPr>
              <a:t>салықтық база </a:t>
            </a:r>
            <a:r>
              <a:rPr lang="kk-KZ" dirty="0"/>
              <a:t>болып табылады. </a:t>
            </a:r>
            <a:endParaRPr lang="kk-KZ" dirty="0" smtClean="0"/>
          </a:p>
          <a:p>
            <a:r>
              <a:rPr lang="kk-KZ" dirty="0" smtClean="0"/>
              <a:t>Бұл </a:t>
            </a:r>
            <a:r>
              <a:rPr lang="kk-KZ" dirty="0"/>
              <a:t>ретте шикі мұнай және шикі мұнай өнімдері үшін әлемдік баға шикі мұнайдың әлемдік бағасын негізге ала отырып айқындалады.</a:t>
            </a:r>
            <a:endParaRPr lang="ru-RU" dirty="0"/>
          </a:p>
          <a:p>
            <a:endParaRPr lang="ru-RU" dirty="0"/>
          </a:p>
        </p:txBody>
      </p:sp>
    </p:spTree>
    <p:extLst>
      <p:ext uri="{BB962C8B-B14F-4D97-AF65-F5344CB8AC3E}">
        <p14:creationId xmlns:p14="http://schemas.microsoft.com/office/powerpoint/2010/main" val="41482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940966"/>
          </a:xfrm>
        </p:spPr>
        <p:style>
          <a:lnRef idx="1">
            <a:schemeClr val="accent5"/>
          </a:lnRef>
          <a:fillRef idx="2">
            <a:schemeClr val="accent5"/>
          </a:fillRef>
          <a:effectRef idx="1">
            <a:schemeClr val="accent5"/>
          </a:effectRef>
          <a:fontRef idx="minor">
            <a:schemeClr val="dk1"/>
          </a:fontRef>
        </p:style>
        <p:txBody>
          <a:bodyPr>
            <a:noAutofit/>
          </a:bodyPr>
          <a:lstStyle/>
          <a:p>
            <a:r>
              <a:rPr lang="kk-KZ" sz="2000" dirty="0" smtClean="0"/>
              <a:t>Экспортқа </a:t>
            </a:r>
            <a:r>
              <a:rPr lang="kk-KZ" sz="2000" dirty="0"/>
              <a:t>рента салығының </a:t>
            </a:r>
            <a:r>
              <a:rPr lang="kk-KZ" sz="2000" dirty="0" smtClean="0"/>
              <a:t>мөлшерлемелері ҚР СК </a:t>
            </a:r>
            <a:r>
              <a:rPr lang="kk-KZ" sz="2000" dirty="0"/>
              <a:t>716-бап. </a:t>
            </a:r>
            <a:r>
              <a:rPr lang="kk-KZ" sz="2000" dirty="0"/>
              <a:t> </a:t>
            </a:r>
            <a:r>
              <a:rPr lang="ru-RU" sz="2000" dirty="0"/>
              <a:t/>
            </a:r>
            <a:br>
              <a:rPr lang="ru-RU" sz="2000" dirty="0"/>
            </a:br>
            <a:r>
              <a:rPr lang="kk-KZ" sz="2000" dirty="0"/>
              <a:t>Шикі мұнайдың және шикі мұнай өнімдерінің экспорты кезінде экспортқа рента салығы мынадай мөлшерлемелер бойынша есептеледі:</a:t>
            </a:r>
            <a:r>
              <a:rPr lang="ru-RU" sz="2000" dirty="0"/>
              <a:t/>
            </a:r>
            <a:br>
              <a:rPr lang="ru-RU" sz="2000" dirty="0"/>
            </a:br>
            <a:endParaRPr lang="ru-RU" sz="20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897592921"/>
              </p:ext>
            </p:extLst>
          </p:nvPr>
        </p:nvGraphicFramePr>
        <p:xfrm>
          <a:off x="457200" y="1600200"/>
          <a:ext cx="8229600" cy="5278120"/>
        </p:xfrm>
        <a:graphic>
          <a:graphicData uri="http://schemas.openxmlformats.org/drawingml/2006/table">
            <a:tbl>
              <a:tblPr firstRow="1" bandRow="1">
                <a:tableStyleId>{5C22544A-7EE6-4342-B048-85BDC9FD1C3A}</a:tableStyleId>
              </a:tblPr>
              <a:tblGrid>
                <a:gridCol w="1810544"/>
                <a:gridCol w="3816424"/>
                <a:gridCol w="2602632"/>
              </a:tblGrid>
              <a:tr h="370840">
                <a:tc>
                  <a:txBody>
                    <a:bodyPr/>
                    <a:lstStyle/>
                    <a:p>
                      <a:pPr algn="ctr">
                        <a:lnSpc>
                          <a:spcPct val="115000"/>
                        </a:lnSpc>
                        <a:spcAft>
                          <a:spcPts val="0"/>
                        </a:spcAft>
                      </a:pPr>
                      <a:r>
                        <a:rPr lang="ru-RU" sz="1400" dirty="0">
                          <a:solidFill>
                            <a:srgbClr val="000000"/>
                          </a:solidFill>
                          <a:effectLst/>
                          <a:latin typeface="Times New Roman"/>
                          <a:ea typeface="Times New Roman"/>
                          <a:cs typeface="Times New Roman"/>
                        </a:rPr>
                        <a:t>Р/с</a:t>
                      </a:r>
                      <a:endParaRPr lang="ru-RU" sz="1200" dirty="0">
                        <a:solidFill>
                          <a:srgbClr val="000000"/>
                        </a:solidFill>
                        <a:effectLst/>
                        <a:latin typeface="Times New Roman"/>
                        <a:ea typeface="Times New Roman"/>
                        <a:cs typeface="Times New Roman"/>
                      </a:endParaRPr>
                    </a:p>
                    <a:p>
                      <a:pPr algn="ctr">
                        <a:lnSpc>
                          <a:spcPct val="115000"/>
                        </a:lnSpc>
                        <a:spcAft>
                          <a:spcPts val="0"/>
                        </a:spcAft>
                      </a:pPr>
                      <a:r>
                        <a:rPr lang="ru-RU" sz="1400" dirty="0">
                          <a:solidFill>
                            <a:srgbClr val="000000"/>
                          </a:solidFill>
                          <a:effectLst/>
                          <a:latin typeface="Times New Roman"/>
                          <a:ea typeface="Times New Roman"/>
                          <a:cs typeface="Times New Roman"/>
                        </a:rPr>
                        <a:t>№</a:t>
                      </a:r>
                      <a:endParaRPr lang="ru-RU" sz="1200" dirty="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Әлемдік баға</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Мөлшер-леме,</a:t>
                      </a:r>
                      <a:endParaRPr lang="ru-RU" sz="1200">
                        <a:solidFill>
                          <a:srgbClr val="000000"/>
                        </a:solidFill>
                        <a:effectLst/>
                        <a:latin typeface="Times New Roman"/>
                        <a:ea typeface="Times New Roman"/>
                        <a:cs typeface="Times New Roman"/>
                      </a:endParaRPr>
                    </a:p>
                    <a:p>
                      <a:pPr algn="ctr">
                        <a:lnSpc>
                          <a:spcPct val="115000"/>
                        </a:lnSpc>
                        <a:spcAft>
                          <a:spcPts val="0"/>
                        </a:spcAft>
                      </a:pPr>
                      <a:r>
                        <a:rPr lang="ru-RU" sz="1400">
                          <a:solidFill>
                            <a:srgbClr val="000000"/>
                          </a:solidFill>
                          <a:effectLst/>
                          <a:latin typeface="Times New Roman"/>
                          <a:ea typeface="Times New Roman"/>
                          <a:cs typeface="Times New Roman"/>
                        </a:rPr>
                        <a:t>%-бен</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2</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3</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dirty="0">
                          <a:solidFill>
                            <a:srgbClr val="000000"/>
                          </a:solidFill>
                          <a:effectLst/>
                          <a:latin typeface="Times New Roman"/>
                          <a:ea typeface="Times New Roman"/>
                          <a:cs typeface="Times New Roman"/>
                        </a:rPr>
                        <a:t>Б</a:t>
                      </a:r>
                      <a:r>
                        <a:rPr lang="ru-RU" sz="1400" dirty="0" err="1">
                          <a:solidFill>
                            <a:srgbClr val="000000"/>
                          </a:solidFill>
                          <a:effectLst/>
                          <a:latin typeface="Times New Roman"/>
                          <a:ea typeface="Times New Roman"/>
                          <a:cs typeface="Times New Roman"/>
                        </a:rPr>
                        <a:t>ір</a:t>
                      </a:r>
                      <a:r>
                        <a:rPr lang="ru-RU" sz="1400" dirty="0">
                          <a:solidFill>
                            <a:srgbClr val="000000"/>
                          </a:solidFill>
                          <a:effectLst/>
                          <a:latin typeface="Times New Roman"/>
                          <a:ea typeface="Times New Roman"/>
                          <a:cs typeface="Times New Roman"/>
                        </a:rPr>
                        <a:t> баррель </a:t>
                      </a:r>
                      <a:r>
                        <a:rPr lang="ru-RU" sz="1400" dirty="0" err="1">
                          <a:solidFill>
                            <a:srgbClr val="000000"/>
                          </a:solidFill>
                          <a:effectLst/>
                          <a:latin typeface="Times New Roman"/>
                          <a:ea typeface="Times New Roman"/>
                          <a:cs typeface="Times New Roman"/>
                        </a:rPr>
                        <a:t>үшiн</a:t>
                      </a:r>
                      <a:r>
                        <a:rPr lang="ru-RU" sz="1400" dirty="0">
                          <a:solidFill>
                            <a:srgbClr val="000000"/>
                          </a:solidFill>
                          <a:effectLst/>
                          <a:latin typeface="Times New Roman"/>
                          <a:ea typeface="Times New Roman"/>
                          <a:cs typeface="Times New Roman"/>
                        </a:rPr>
                        <a:t> 20 АҚШ </a:t>
                      </a:r>
                      <a:r>
                        <a:rPr lang="ru-RU" sz="1400" dirty="0" err="1">
                          <a:solidFill>
                            <a:srgbClr val="000000"/>
                          </a:solidFill>
                          <a:effectLst/>
                          <a:latin typeface="Times New Roman"/>
                          <a:ea typeface="Times New Roman"/>
                          <a:cs typeface="Times New Roman"/>
                        </a:rPr>
                        <a:t>долларын</a:t>
                      </a:r>
                      <a:r>
                        <a:rPr lang="ru-RU" sz="1400" dirty="0">
                          <a:solidFill>
                            <a:srgbClr val="000000"/>
                          </a:solidFill>
                          <a:effectLst/>
                          <a:latin typeface="Times New Roman"/>
                          <a:ea typeface="Times New Roman"/>
                          <a:cs typeface="Times New Roman"/>
                        </a:rPr>
                        <a:t> </a:t>
                      </a:r>
                      <a:r>
                        <a:rPr lang="ru-RU" sz="1400" dirty="0" err="1">
                          <a:solidFill>
                            <a:srgbClr val="000000"/>
                          </a:solidFill>
                          <a:effectLst/>
                          <a:latin typeface="Times New Roman"/>
                          <a:ea typeface="Times New Roman"/>
                          <a:cs typeface="Times New Roman"/>
                        </a:rPr>
                        <a:t>қоса</a:t>
                      </a:r>
                      <a:r>
                        <a:rPr lang="ru-RU" sz="1400" dirty="0">
                          <a:solidFill>
                            <a:srgbClr val="000000"/>
                          </a:solidFill>
                          <a:effectLst/>
                          <a:latin typeface="Times New Roman"/>
                          <a:ea typeface="Times New Roman"/>
                          <a:cs typeface="Times New Roman"/>
                        </a:rPr>
                        <a:t> </a:t>
                      </a:r>
                      <a:r>
                        <a:rPr lang="ru-RU" sz="1400" dirty="0" err="1">
                          <a:solidFill>
                            <a:srgbClr val="000000"/>
                          </a:solidFill>
                          <a:effectLst/>
                          <a:latin typeface="Times New Roman"/>
                          <a:ea typeface="Times New Roman"/>
                          <a:cs typeface="Times New Roman"/>
                        </a:rPr>
                        <a:t>алғанға</a:t>
                      </a:r>
                      <a:r>
                        <a:rPr lang="ru-RU" sz="1400" dirty="0">
                          <a:solidFill>
                            <a:srgbClr val="000000"/>
                          </a:solidFill>
                          <a:effectLst/>
                          <a:latin typeface="Times New Roman"/>
                          <a:ea typeface="Times New Roman"/>
                          <a:cs typeface="Times New Roman"/>
                        </a:rPr>
                        <a:t> </a:t>
                      </a:r>
                      <a:r>
                        <a:rPr lang="ru-RU" sz="1400" dirty="0" err="1">
                          <a:solidFill>
                            <a:srgbClr val="000000"/>
                          </a:solidFill>
                          <a:effectLst/>
                          <a:latin typeface="Times New Roman"/>
                          <a:ea typeface="Times New Roman"/>
                          <a:cs typeface="Times New Roman"/>
                        </a:rPr>
                        <a:t>дейін</a:t>
                      </a:r>
                      <a:r>
                        <a:rPr lang="ru-RU" sz="1400" dirty="0">
                          <a:solidFill>
                            <a:srgbClr val="000000"/>
                          </a:solidFill>
                          <a:effectLst/>
                          <a:latin typeface="Times New Roman"/>
                          <a:ea typeface="Times New Roman"/>
                          <a:cs typeface="Times New Roman"/>
                        </a:rPr>
                        <a:t> </a:t>
                      </a:r>
                      <a:endParaRPr lang="ru-RU" sz="1200" dirty="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0</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2.</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30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0</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3.</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40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0</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4.</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50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7</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5.</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60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11</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6.</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70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dirty="0">
                          <a:solidFill>
                            <a:srgbClr val="000000"/>
                          </a:solidFill>
                          <a:effectLst/>
                          <a:latin typeface="Times New Roman"/>
                          <a:ea typeface="Times New Roman"/>
                          <a:cs typeface="Times New Roman"/>
                        </a:rPr>
                        <a:t>14</a:t>
                      </a:r>
                      <a:endParaRPr lang="ru-RU" sz="1200" dirty="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7.</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80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16</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8.</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90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17</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9.</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100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dirty="0">
                          <a:solidFill>
                            <a:srgbClr val="000000"/>
                          </a:solidFill>
                          <a:effectLst/>
                          <a:latin typeface="Times New Roman"/>
                          <a:ea typeface="Times New Roman"/>
                          <a:cs typeface="Times New Roman"/>
                        </a:rPr>
                        <a:t>19</a:t>
                      </a:r>
                      <a:endParaRPr lang="ru-RU" sz="1200" dirty="0">
                        <a:solidFill>
                          <a:srgbClr val="000000"/>
                        </a:solidFill>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111098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6613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kk-KZ" sz="2200" dirty="0"/>
              <a:t>Шикі мұнайдың және шикі мұнай өнімдерінің экспорты кезінде экспортқа рента салығы мынадай мөлшерлемелер бойынша есептеледі:</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475960698"/>
              </p:ext>
            </p:extLst>
          </p:nvPr>
        </p:nvGraphicFramePr>
        <p:xfrm>
          <a:off x="457200" y="1600200"/>
          <a:ext cx="8229600" cy="4907280"/>
        </p:xfrm>
        <a:graphic>
          <a:graphicData uri="http://schemas.openxmlformats.org/drawingml/2006/table">
            <a:tbl>
              <a:tblPr firstRow="1" bandRow="1">
                <a:tableStyleId>{5C22544A-7EE6-4342-B048-85BDC9FD1C3A}</a:tableStyleId>
              </a:tblPr>
              <a:tblGrid>
                <a:gridCol w="1810544"/>
                <a:gridCol w="4176464"/>
                <a:gridCol w="2242592"/>
              </a:tblGrid>
              <a:tr h="370840">
                <a:tc>
                  <a:txBody>
                    <a:bodyPr/>
                    <a:lstStyle/>
                    <a:p>
                      <a:pPr algn="ctr">
                        <a:lnSpc>
                          <a:spcPct val="115000"/>
                        </a:lnSpc>
                        <a:spcAft>
                          <a:spcPts val="0"/>
                        </a:spcAft>
                      </a:pPr>
                      <a:r>
                        <a:rPr lang="ru-RU" sz="1400" dirty="0">
                          <a:solidFill>
                            <a:srgbClr val="000000"/>
                          </a:solidFill>
                          <a:effectLst/>
                          <a:latin typeface="Times New Roman"/>
                          <a:ea typeface="Times New Roman"/>
                          <a:cs typeface="Times New Roman"/>
                        </a:rPr>
                        <a:t>10.</a:t>
                      </a:r>
                      <a:endParaRPr lang="ru-RU" sz="1200" dirty="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110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21</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11.</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120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22</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12.</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dirty="0">
                          <a:solidFill>
                            <a:srgbClr val="000000"/>
                          </a:solidFill>
                          <a:effectLst/>
                          <a:latin typeface="Times New Roman"/>
                          <a:ea typeface="Times New Roman"/>
                          <a:cs typeface="Times New Roman"/>
                        </a:rPr>
                        <a:t>Б</a:t>
                      </a:r>
                      <a:r>
                        <a:rPr lang="ru-RU" sz="1400" dirty="0" err="1">
                          <a:solidFill>
                            <a:srgbClr val="000000"/>
                          </a:solidFill>
                          <a:effectLst/>
                          <a:latin typeface="Times New Roman"/>
                          <a:ea typeface="Times New Roman"/>
                          <a:cs typeface="Times New Roman"/>
                        </a:rPr>
                        <a:t>ір</a:t>
                      </a:r>
                      <a:r>
                        <a:rPr lang="ru-RU" sz="1400" dirty="0">
                          <a:solidFill>
                            <a:srgbClr val="000000"/>
                          </a:solidFill>
                          <a:effectLst/>
                          <a:latin typeface="Times New Roman"/>
                          <a:ea typeface="Times New Roman"/>
                          <a:cs typeface="Times New Roman"/>
                        </a:rPr>
                        <a:t> баррель </a:t>
                      </a:r>
                      <a:r>
                        <a:rPr lang="ru-RU" sz="1400" dirty="0" err="1">
                          <a:solidFill>
                            <a:srgbClr val="000000"/>
                          </a:solidFill>
                          <a:effectLst/>
                          <a:latin typeface="Times New Roman"/>
                          <a:ea typeface="Times New Roman"/>
                          <a:cs typeface="Times New Roman"/>
                        </a:rPr>
                        <a:t>үшiн</a:t>
                      </a:r>
                      <a:r>
                        <a:rPr lang="ru-RU" sz="1400" dirty="0">
                          <a:solidFill>
                            <a:srgbClr val="000000"/>
                          </a:solidFill>
                          <a:effectLst/>
                          <a:latin typeface="Times New Roman"/>
                          <a:ea typeface="Times New Roman"/>
                          <a:cs typeface="Times New Roman"/>
                        </a:rPr>
                        <a:t> 130 АҚШ </a:t>
                      </a:r>
                      <a:r>
                        <a:rPr lang="ru-RU" sz="1400" dirty="0" err="1">
                          <a:solidFill>
                            <a:srgbClr val="000000"/>
                          </a:solidFill>
                          <a:effectLst/>
                          <a:latin typeface="Times New Roman"/>
                          <a:ea typeface="Times New Roman"/>
                          <a:cs typeface="Times New Roman"/>
                        </a:rPr>
                        <a:t>долларын</a:t>
                      </a:r>
                      <a:r>
                        <a:rPr lang="ru-RU" sz="1400" dirty="0">
                          <a:solidFill>
                            <a:srgbClr val="000000"/>
                          </a:solidFill>
                          <a:effectLst/>
                          <a:latin typeface="Times New Roman"/>
                          <a:ea typeface="Times New Roman"/>
                          <a:cs typeface="Times New Roman"/>
                        </a:rPr>
                        <a:t> </a:t>
                      </a:r>
                      <a:r>
                        <a:rPr lang="ru-RU" sz="1400" dirty="0" err="1">
                          <a:solidFill>
                            <a:srgbClr val="000000"/>
                          </a:solidFill>
                          <a:effectLst/>
                          <a:latin typeface="Times New Roman"/>
                          <a:ea typeface="Times New Roman"/>
                          <a:cs typeface="Times New Roman"/>
                        </a:rPr>
                        <a:t>қоса</a:t>
                      </a:r>
                      <a:r>
                        <a:rPr lang="ru-RU" sz="1400" dirty="0">
                          <a:solidFill>
                            <a:srgbClr val="000000"/>
                          </a:solidFill>
                          <a:effectLst/>
                          <a:latin typeface="Times New Roman"/>
                          <a:ea typeface="Times New Roman"/>
                          <a:cs typeface="Times New Roman"/>
                        </a:rPr>
                        <a:t> </a:t>
                      </a:r>
                      <a:r>
                        <a:rPr lang="ru-RU" sz="1400" dirty="0" err="1">
                          <a:solidFill>
                            <a:srgbClr val="000000"/>
                          </a:solidFill>
                          <a:effectLst/>
                          <a:latin typeface="Times New Roman"/>
                          <a:ea typeface="Times New Roman"/>
                          <a:cs typeface="Times New Roman"/>
                        </a:rPr>
                        <a:t>алғанға</a:t>
                      </a:r>
                      <a:r>
                        <a:rPr lang="ru-RU" sz="1400" dirty="0">
                          <a:solidFill>
                            <a:srgbClr val="000000"/>
                          </a:solidFill>
                          <a:effectLst/>
                          <a:latin typeface="Times New Roman"/>
                          <a:ea typeface="Times New Roman"/>
                          <a:cs typeface="Times New Roman"/>
                        </a:rPr>
                        <a:t> </a:t>
                      </a:r>
                      <a:r>
                        <a:rPr lang="ru-RU" sz="1400" dirty="0" err="1">
                          <a:solidFill>
                            <a:srgbClr val="000000"/>
                          </a:solidFill>
                          <a:effectLst/>
                          <a:latin typeface="Times New Roman"/>
                          <a:ea typeface="Times New Roman"/>
                          <a:cs typeface="Times New Roman"/>
                        </a:rPr>
                        <a:t>дейін</a:t>
                      </a:r>
                      <a:endParaRPr lang="ru-RU" sz="1200" dirty="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23</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13.</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140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25</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14.</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dirty="0">
                          <a:solidFill>
                            <a:srgbClr val="000000"/>
                          </a:solidFill>
                          <a:effectLst/>
                          <a:latin typeface="Times New Roman"/>
                          <a:ea typeface="Times New Roman"/>
                          <a:cs typeface="Times New Roman"/>
                        </a:rPr>
                        <a:t>Б</a:t>
                      </a:r>
                      <a:r>
                        <a:rPr lang="ru-RU" sz="1400" dirty="0" err="1">
                          <a:solidFill>
                            <a:srgbClr val="000000"/>
                          </a:solidFill>
                          <a:effectLst/>
                          <a:latin typeface="Times New Roman"/>
                          <a:ea typeface="Times New Roman"/>
                          <a:cs typeface="Times New Roman"/>
                        </a:rPr>
                        <a:t>ір</a:t>
                      </a:r>
                      <a:r>
                        <a:rPr lang="ru-RU" sz="1400" dirty="0">
                          <a:solidFill>
                            <a:srgbClr val="000000"/>
                          </a:solidFill>
                          <a:effectLst/>
                          <a:latin typeface="Times New Roman"/>
                          <a:ea typeface="Times New Roman"/>
                          <a:cs typeface="Times New Roman"/>
                        </a:rPr>
                        <a:t> баррель </a:t>
                      </a:r>
                      <a:r>
                        <a:rPr lang="ru-RU" sz="1400" dirty="0" err="1">
                          <a:solidFill>
                            <a:srgbClr val="000000"/>
                          </a:solidFill>
                          <a:effectLst/>
                          <a:latin typeface="Times New Roman"/>
                          <a:ea typeface="Times New Roman"/>
                          <a:cs typeface="Times New Roman"/>
                        </a:rPr>
                        <a:t>үшiн</a:t>
                      </a:r>
                      <a:r>
                        <a:rPr lang="ru-RU" sz="1400" dirty="0">
                          <a:solidFill>
                            <a:srgbClr val="000000"/>
                          </a:solidFill>
                          <a:effectLst/>
                          <a:latin typeface="Times New Roman"/>
                          <a:ea typeface="Times New Roman"/>
                          <a:cs typeface="Times New Roman"/>
                        </a:rPr>
                        <a:t> 150 АҚШ </a:t>
                      </a:r>
                      <a:r>
                        <a:rPr lang="ru-RU" sz="1400" dirty="0" err="1">
                          <a:solidFill>
                            <a:srgbClr val="000000"/>
                          </a:solidFill>
                          <a:effectLst/>
                          <a:latin typeface="Times New Roman"/>
                          <a:ea typeface="Times New Roman"/>
                          <a:cs typeface="Times New Roman"/>
                        </a:rPr>
                        <a:t>долларын</a:t>
                      </a:r>
                      <a:r>
                        <a:rPr lang="ru-RU" sz="1400" dirty="0">
                          <a:solidFill>
                            <a:srgbClr val="000000"/>
                          </a:solidFill>
                          <a:effectLst/>
                          <a:latin typeface="Times New Roman"/>
                          <a:ea typeface="Times New Roman"/>
                          <a:cs typeface="Times New Roman"/>
                        </a:rPr>
                        <a:t> </a:t>
                      </a:r>
                      <a:r>
                        <a:rPr lang="ru-RU" sz="1400" dirty="0" err="1">
                          <a:solidFill>
                            <a:srgbClr val="000000"/>
                          </a:solidFill>
                          <a:effectLst/>
                          <a:latin typeface="Times New Roman"/>
                          <a:ea typeface="Times New Roman"/>
                          <a:cs typeface="Times New Roman"/>
                        </a:rPr>
                        <a:t>қоса</a:t>
                      </a:r>
                      <a:r>
                        <a:rPr lang="ru-RU" sz="1400" dirty="0">
                          <a:solidFill>
                            <a:srgbClr val="000000"/>
                          </a:solidFill>
                          <a:effectLst/>
                          <a:latin typeface="Times New Roman"/>
                          <a:ea typeface="Times New Roman"/>
                          <a:cs typeface="Times New Roman"/>
                        </a:rPr>
                        <a:t> </a:t>
                      </a:r>
                      <a:r>
                        <a:rPr lang="ru-RU" sz="1400" dirty="0" err="1">
                          <a:solidFill>
                            <a:srgbClr val="000000"/>
                          </a:solidFill>
                          <a:effectLst/>
                          <a:latin typeface="Times New Roman"/>
                          <a:ea typeface="Times New Roman"/>
                          <a:cs typeface="Times New Roman"/>
                        </a:rPr>
                        <a:t>алғанға</a:t>
                      </a:r>
                      <a:r>
                        <a:rPr lang="ru-RU" sz="1400" dirty="0">
                          <a:solidFill>
                            <a:srgbClr val="000000"/>
                          </a:solidFill>
                          <a:effectLst/>
                          <a:latin typeface="Times New Roman"/>
                          <a:ea typeface="Times New Roman"/>
                          <a:cs typeface="Times New Roman"/>
                        </a:rPr>
                        <a:t> </a:t>
                      </a:r>
                      <a:r>
                        <a:rPr lang="ru-RU" sz="1400" dirty="0" err="1">
                          <a:solidFill>
                            <a:srgbClr val="000000"/>
                          </a:solidFill>
                          <a:effectLst/>
                          <a:latin typeface="Times New Roman"/>
                          <a:ea typeface="Times New Roman"/>
                          <a:cs typeface="Times New Roman"/>
                        </a:rPr>
                        <a:t>дейін</a:t>
                      </a:r>
                      <a:endParaRPr lang="ru-RU" sz="1200" dirty="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26</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15.</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160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27</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16.</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170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29</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17.</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180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30</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18.</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190 АҚШ долларын қоса алғанға дейін</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32</a:t>
                      </a:r>
                      <a:endParaRPr lang="ru-RU" sz="1200">
                        <a:solidFill>
                          <a:srgbClr val="000000"/>
                        </a:solidFill>
                        <a:effectLst/>
                        <a:latin typeface="Times New Roman"/>
                        <a:ea typeface="Times New Roman"/>
                        <a:cs typeface="Times New Roman"/>
                      </a:endParaRPr>
                    </a:p>
                  </a:txBody>
                  <a:tcPr marL="68580" marR="68580" marT="0" marB="0"/>
                </a:tc>
              </a:tr>
              <a:tr h="370840">
                <a:tc>
                  <a:txBody>
                    <a:bodyPr/>
                    <a:lstStyle/>
                    <a:p>
                      <a:pPr algn="ctr">
                        <a:lnSpc>
                          <a:spcPct val="115000"/>
                        </a:lnSpc>
                        <a:spcAft>
                          <a:spcPts val="0"/>
                        </a:spcAft>
                      </a:pPr>
                      <a:r>
                        <a:rPr lang="ru-RU" sz="1400">
                          <a:solidFill>
                            <a:srgbClr val="000000"/>
                          </a:solidFill>
                          <a:effectLst/>
                          <a:latin typeface="Times New Roman"/>
                          <a:ea typeface="Times New Roman"/>
                          <a:cs typeface="Times New Roman"/>
                        </a:rPr>
                        <a:t>19.</a:t>
                      </a:r>
                      <a:endParaRPr lang="ru-RU" sz="1200">
                        <a:solidFill>
                          <a:srgbClr val="000000"/>
                        </a:solidFill>
                        <a:effectLst/>
                        <a:latin typeface="Times New Roman"/>
                        <a:ea typeface="Times New Roman"/>
                        <a:cs typeface="Times New Roman"/>
                      </a:endParaRPr>
                    </a:p>
                  </a:txBody>
                  <a:tcPr marL="68580" marR="68580" marT="0" marB="0"/>
                </a:tc>
                <a:tc>
                  <a:txBody>
                    <a:bodyPr/>
                    <a:lstStyle/>
                    <a:p>
                      <a:pPr marR="86995" indent="173990" algn="just">
                        <a:lnSpc>
                          <a:spcPct val="115000"/>
                        </a:lnSpc>
                        <a:spcAft>
                          <a:spcPts val="0"/>
                        </a:spcAft>
                      </a:pPr>
                      <a:r>
                        <a:rPr lang="kk-KZ" sz="1400">
                          <a:solidFill>
                            <a:srgbClr val="000000"/>
                          </a:solidFill>
                          <a:effectLst/>
                          <a:latin typeface="Times New Roman"/>
                          <a:ea typeface="Times New Roman"/>
                          <a:cs typeface="Times New Roman"/>
                        </a:rPr>
                        <a:t>Б</a:t>
                      </a:r>
                      <a:r>
                        <a:rPr lang="ru-RU" sz="1400">
                          <a:solidFill>
                            <a:srgbClr val="000000"/>
                          </a:solidFill>
                          <a:effectLst/>
                          <a:latin typeface="Times New Roman"/>
                          <a:ea typeface="Times New Roman"/>
                          <a:cs typeface="Times New Roman"/>
                        </a:rPr>
                        <a:t>ір баррель үшiн 200 АҚШ долларына дейiн және одан жоғары</a:t>
                      </a:r>
                      <a:endParaRPr lang="ru-RU" sz="1200">
                        <a:solidFill>
                          <a:srgbClr val="000000"/>
                        </a:solidFill>
                        <a:effectLst/>
                        <a:latin typeface="Times New Roman"/>
                        <a:ea typeface="Times New Roman"/>
                        <a:cs typeface="Times New Roman"/>
                      </a:endParaRPr>
                    </a:p>
                  </a:txBody>
                  <a:tcPr marL="68580" marR="68580" marT="0" marB="0"/>
                </a:tc>
                <a:tc>
                  <a:txBody>
                    <a:bodyPr/>
                    <a:lstStyle/>
                    <a:p>
                      <a:pPr algn="ctr">
                        <a:lnSpc>
                          <a:spcPct val="115000"/>
                        </a:lnSpc>
                        <a:spcAft>
                          <a:spcPts val="0"/>
                        </a:spcAft>
                      </a:pPr>
                      <a:r>
                        <a:rPr lang="ru-RU" sz="1400" dirty="0">
                          <a:solidFill>
                            <a:srgbClr val="000000"/>
                          </a:solidFill>
                          <a:effectLst/>
                          <a:latin typeface="Times New Roman"/>
                          <a:ea typeface="Times New Roman"/>
                          <a:cs typeface="Times New Roman"/>
                        </a:rPr>
                        <a:t>32</a:t>
                      </a:r>
                      <a:endParaRPr lang="ru-RU" sz="1200" dirty="0">
                        <a:solidFill>
                          <a:srgbClr val="000000"/>
                        </a:solidFill>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234718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692696"/>
            <a:ext cx="8229600" cy="3301827"/>
          </a:xfrm>
        </p:spPr>
        <p:style>
          <a:lnRef idx="1">
            <a:schemeClr val="accent5"/>
          </a:lnRef>
          <a:fillRef idx="2">
            <a:schemeClr val="accent5"/>
          </a:fillRef>
          <a:effectRef idx="1">
            <a:schemeClr val="accent5"/>
          </a:effectRef>
          <a:fontRef idx="minor">
            <a:schemeClr val="dk1"/>
          </a:fontRef>
        </p:style>
        <p:txBody>
          <a:bodyPr/>
          <a:lstStyle/>
          <a:p>
            <a:r>
              <a:rPr lang="kk-KZ" dirty="0"/>
              <a:t>Көмірдің экспорты кезінде экспортқа рента салығы 4,7 пайыз мөлшерлеме бойынша есептеледі.</a:t>
            </a:r>
            <a:endParaRPr lang="ru-RU" dirty="0"/>
          </a:p>
          <a:p>
            <a:endParaRPr lang="ru-RU" dirty="0"/>
          </a:p>
        </p:txBody>
      </p:sp>
    </p:spTree>
    <p:extLst>
      <p:ext uri="{BB962C8B-B14F-4D97-AF65-F5344CB8AC3E}">
        <p14:creationId xmlns:p14="http://schemas.microsoft.com/office/powerpoint/2010/main" val="140467662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523</Words>
  <Application>Microsoft Office PowerPoint</Application>
  <PresentationFormat>Экран (4:3)</PresentationFormat>
  <Paragraphs>108</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11-тақырып ЭКСПОРТҚА РЕНТА САЛЫҒЫ. ЖЕР ҚОЙНАУЫН ПАЙДАЛАНУШЫЛАРҒА САЛЫҚ САЛУ.</vt:lpstr>
      <vt:lpstr>Лекция мақсаты:  Экспортқа рента салығын төлеушілер  мен жер қойнауын пайдаланушыларға салық салудың  жалпы мазмұнына салық жүйесіндегі   роліне толық түсінік беру </vt:lpstr>
      <vt:lpstr>Презентация PowerPoint</vt:lpstr>
      <vt:lpstr>Рента салығының субъектілері</vt:lpstr>
      <vt:lpstr>Салық салу объектiсi (ҚР СК714-бап. ) </vt:lpstr>
      <vt:lpstr>Есептеу тәртібі  ҚР СК 715-бап.  </vt:lpstr>
      <vt:lpstr>Экспортқа рента салығының мөлшерлемелері ҚР СК 716-бап.   Шикі мұнайдың және шикі мұнай өнімдерінің экспорты кезінде экспортқа рента салығы мынадай мөлшерлемелер бойынша есептеледі: </vt:lpstr>
      <vt:lpstr>Шикі мұнайдың және шикі мұнай өнімдерінің экспорты кезінде экспортқа рента салығы мынадай мөлшерлемелер бойынша есептеледі: </vt:lpstr>
      <vt:lpstr>Презентация PowerPoint</vt:lpstr>
      <vt:lpstr>Презентация PowerPoint</vt:lpstr>
      <vt:lpstr>ЖЕР ҚОЙНАУЫН ПАЙДАЛАНУШЫЛАРҒА САЛЫҚ САЛУ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11-тақырып ЭКСПОРТҚА РЕНТА САЛЫҒЫ. ЖЕР ҚОЙНАУЫН ПАЙДАЛАНУШЫЛАРҒА САЛЫҚ САЛУ.</dc:title>
  <dc:creator>admin</dc:creator>
  <cp:lastModifiedBy>admin</cp:lastModifiedBy>
  <cp:revision>5</cp:revision>
  <dcterms:created xsi:type="dcterms:W3CDTF">2022-04-05T16:05:10Z</dcterms:created>
  <dcterms:modified xsi:type="dcterms:W3CDTF">2022-04-05T17:04:42Z</dcterms:modified>
</cp:coreProperties>
</file>